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EBD2">
              <a:alpha val="48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lastRow>
    <a:fir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254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9BA7B4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1A596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D231A"/>
              </a:solidFill>
              <a:prstDash val="solid"/>
              <a:miter lim="400000"/>
            </a:ln>
          </a:left>
          <a:right>
            <a:ln w="12700" cap="flat">
              <a:solidFill>
                <a:srgbClr val="3D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CA581">
              <a:alpha val="50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6333">
              <a:alpha val="75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19B68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C09B6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45C39">
              <a:alpha val="8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77A48">
              <a:alpha val="8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3E29">
              <a:alpha val="85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828D8E"/>
              </a:solidFill>
              <a:prstDash val="solid"/>
              <a:miter lim="400000"/>
            </a:ln>
          </a:left>
          <a:right>
            <a:ln w="12700" cap="flat">
              <a:solidFill>
                <a:srgbClr val="828D8E"/>
              </a:solidFill>
              <a:prstDash val="solid"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E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32" y="-51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83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4251769"/>
            <a:ext cx="10464800" cy="88176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«Введите цитату здесь».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6362699"/>
            <a:ext cx="10464800" cy="667767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r>
              <a:t>–Иван Арсентьев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half" idx="13"/>
          </p:nvPr>
        </p:nvSpPr>
        <p:spPr>
          <a:xfrm>
            <a:off x="1573807" y="1421425"/>
            <a:ext cx="9855200" cy="5143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89300"/>
            <a:ext cx="10464800" cy="31750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75450" y="1408083"/>
            <a:ext cx="4673600" cy="69723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r>
              <a:t>Текст заголовка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31000" y="2857500"/>
            <a:ext cx="5003800" cy="5588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Текст заголовка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7396541" y="812918"/>
            <a:ext cx="4660900" cy="298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7396541" y="4038718"/>
            <a:ext cx="4660900" cy="48641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25500"/>
            <a:ext cx="6197600" cy="8089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38019" y="9296400"/>
            <a:ext cx="322040" cy="46647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1pPr>
      <a:lvl2pPr marL="0" marR="0" indent="228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2pPr>
      <a:lvl3pPr marL="0" marR="0" indent="457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3pPr>
      <a:lvl4pPr marL="0" marR="0" indent="685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4pPr>
      <a:lvl5pPr marL="0" marR="0" indent="9144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5pPr>
      <a:lvl6pPr marL="0" marR="0" indent="11430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6pPr>
      <a:lvl7pPr marL="0" marR="0" indent="1371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7pPr>
      <a:lvl8pPr marL="0" marR="0" indent="1600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8pPr>
      <a:lvl9pPr marL="0" marR="0" indent="1828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15"/>
        </a:buBlip>
        <a:tabLst/>
        <a:defRPr sz="3800" b="0" i="0" u="none" strike="noStrike" cap="none" spc="0" baseline="0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dirty="0" smtClean="0"/>
              <a:t>Тренинг по решению коммуникативных </a:t>
            </a:r>
            <a:r>
              <a:rPr lang="ru-RU" dirty="0" smtClean="0"/>
              <a:t>задач</a:t>
            </a:r>
            <a:endParaRPr dirty="0"/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xfrm>
            <a:off x="1270000" y="5181600"/>
            <a:ext cx="10464800" cy="214859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defTabSz="537463">
              <a:defRPr sz="3312"/>
            </a:pPr>
            <a:endParaRPr lang="ru-RU" dirty="0" smtClean="0"/>
          </a:p>
          <a:p>
            <a:pPr algn="r" defTabSz="537463">
              <a:defRPr sz="3312"/>
            </a:pPr>
            <a:r>
              <a:rPr lang="ru-RU" b="1" dirty="0" smtClean="0"/>
              <a:t>11.04.2017</a:t>
            </a:r>
            <a:endParaRPr lang="ru-RU" b="1" dirty="0"/>
          </a:p>
          <a:p>
            <a:pPr algn="r" defTabSz="537463">
              <a:defRPr sz="3312"/>
            </a:pPr>
            <a:r>
              <a:rPr dirty="0" err="1" smtClean="0"/>
              <a:t>Обшаров</a:t>
            </a:r>
            <a:r>
              <a:rPr dirty="0" smtClean="0"/>
              <a:t> </a:t>
            </a:r>
            <a:r>
              <a:rPr dirty="0"/>
              <a:t>К.И.</a:t>
            </a:r>
          </a:p>
          <a:p>
            <a:pPr algn="r" defTabSz="537463">
              <a:defRPr sz="3312"/>
            </a:pPr>
            <a:r>
              <a:rPr dirty="0" err="1"/>
              <a:t>Психолог</a:t>
            </a:r>
            <a:r>
              <a:rPr dirty="0"/>
              <a:t>, </a:t>
            </a:r>
            <a:r>
              <a:rPr dirty="0" err="1"/>
              <a:t>сетевой</a:t>
            </a:r>
            <a:r>
              <a:rPr dirty="0"/>
              <a:t>  </a:t>
            </a:r>
            <a:r>
              <a:rPr dirty="0" err="1"/>
              <a:t>институт</a:t>
            </a:r>
            <a:r>
              <a:rPr dirty="0"/>
              <a:t> </a:t>
            </a:r>
            <a:r>
              <a:rPr dirty="0" err="1"/>
              <a:t>ПрЭСТО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Диагностика</a:t>
            </a:r>
            <a:endParaRPr dirty="0"/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dirty="0" smtClean="0"/>
              <a:t>Разработать классификацию причин неудачного прохождения лабиринта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Определить причину в случае </a:t>
            </a:r>
            <a:r>
              <a:rPr lang="ru-RU" smtClean="0"/>
              <a:t>реальной неудачи</a:t>
            </a:r>
            <a:endParaRPr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Коммуникативные задачи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  <a:ln w="9525">
            <a:round/>
          </a:ln>
        </p:spPr>
        <p:txBody>
          <a:bodyPr/>
          <a:lstStyle/>
          <a:p>
            <a:pPr marL="571500" indent="-571500">
              <a:spcBef>
                <a:spcPts val="0"/>
              </a:spcBef>
              <a:buSzPct val="100000"/>
              <a:buAutoNum type="arabicPeriod"/>
              <a:defRPr sz="3000"/>
            </a:pPr>
            <a:r>
              <a:t>Диагностика</a:t>
            </a:r>
          </a:p>
          <a:p>
            <a:pPr marL="571500" indent="-571500">
              <a:spcBef>
                <a:spcPts val="0"/>
              </a:spcBef>
              <a:buSzPct val="100000"/>
              <a:buAutoNum type="arabicPeriod"/>
              <a:defRPr sz="3000"/>
            </a:pPr>
            <a:r>
              <a:t>Мотивация</a:t>
            </a:r>
          </a:p>
          <a:p>
            <a:pPr marL="571500" indent="-571500">
              <a:spcBef>
                <a:spcPts val="0"/>
              </a:spcBef>
              <a:buSzPct val="100000"/>
              <a:buAutoNum type="arabicPeriod"/>
              <a:defRPr sz="3000"/>
            </a:pPr>
            <a:r>
              <a:t>Оказание услуги</a:t>
            </a:r>
          </a:p>
          <a:p>
            <a:pPr marL="571500" indent="-571500">
              <a:spcBef>
                <a:spcPts val="0"/>
              </a:spcBef>
              <a:buSzPct val="100000"/>
              <a:buAutoNum type="arabicPeriod"/>
              <a:defRPr sz="3000"/>
            </a:pPr>
            <a:r>
              <a:t>Генерация продукта</a:t>
            </a:r>
          </a:p>
          <a:p>
            <a:pPr marL="571500" indent="-571500">
              <a:spcBef>
                <a:spcPts val="0"/>
              </a:spcBef>
              <a:buSzPct val="100000"/>
              <a:buAutoNum type="arabicPeriod"/>
              <a:defRPr sz="3000"/>
            </a:pPr>
            <a:r>
              <a:t>Создание образа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1414">
              <a:defRPr sz="4824"/>
            </a:lvl1pPr>
          </a:lstStyle>
          <a:p>
            <a:r>
              <a:t>Результат решения коммуникативных задач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Наименование помехи</a:t>
            </a:r>
          </a:p>
          <a:p>
            <a:pPr>
              <a:buBlip>
                <a:blip r:embed="rId2"/>
              </a:buBlip>
            </a:pPr>
            <a:r>
              <a:t>Действие</a:t>
            </a:r>
          </a:p>
          <a:p>
            <a:pPr>
              <a:buBlip>
                <a:blip r:embed="rId2"/>
              </a:buBlip>
            </a:pPr>
            <a:r>
              <a:t>Удовольствие</a:t>
            </a:r>
          </a:p>
          <a:p>
            <a:pPr>
              <a:buBlip>
                <a:blip r:embed="rId2"/>
              </a:buBlip>
            </a:pPr>
            <a:r>
              <a:t>Решение</a:t>
            </a:r>
          </a:p>
          <a:p>
            <a:pPr>
              <a:buBlip>
                <a:blip r:embed="rId2"/>
              </a:buBlip>
            </a:pPr>
            <a:r>
              <a:t>Изменение восприятия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Решение коммуникативной задачи связано с наличием у человека нескольких компетенций</a:t>
            </a:r>
          </a:p>
          <a:p>
            <a:pPr>
              <a:buBlip>
                <a:blip r:embed="rId2"/>
              </a:buBlip>
            </a:pPr>
            <a:r>
              <a:t>Мотивация связана с умением преодолевать сопротивление </a:t>
            </a:r>
          </a:p>
          <a:p>
            <a:pPr>
              <a:buBlip>
                <a:blip r:embed="rId2"/>
              </a:buBlip>
            </a:pPr>
            <a:r>
              <a:t>Оказание услуги с умением выявлять ожидания клиента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Коммуникативная задача воплощается в разных формах в разных профессиях</a:t>
            </a:r>
          </a:p>
          <a:p>
            <a:pPr>
              <a:buBlip>
                <a:blip r:embed="rId2"/>
              </a:buBlip>
            </a:pPr>
            <a:r>
              <a:t>Например, диагностика. У врача - сбор анамнеза, пальпация, аускультация и т.д., у психолога - тестирование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6768"/>
            </a:lvl1pPr>
          </a:lstStyle>
          <a:p>
            <a:r>
              <a:rPr lang="ru-RU" dirty="0" smtClean="0"/>
              <a:t>Оказание услуги</a:t>
            </a:r>
            <a:endParaRPr dirty="0"/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dirty="0" smtClean="0"/>
              <a:t>Команда должна разработать и реализовать услугу</a:t>
            </a:r>
            <a:endParaRPr dirty="0"/>
          </a:p>
          <a:p>
            <a:pPr>
              <a:buBlip>
                <a:blip r:embed="rId2"/>
              </a:buBlip>
            </a:pPr>
            <a:r>
              <a:rPr lang="ru-RU" dirty="0" smtClean="0"/>
              <a:t>Содержание услуги </a:t>
            </a:r>
            <a:r>
              <a:rPr lang="mr-IN" dirty="0" smtClean="0"/>
              <a:t>–</a:t>
            </a:r>
            <a:r>
              <a:rPr lang="ru-RU" dirty="0" smtClean="0"/>
              <a:t> максимально безопасно провести клиента через лабиринт с закрытыми глазами</a:t>
            </a:r>
            <a:endParaRPr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Мотивация</a:t>
            </a:r>
            <a:endParaRPr dirty="0"/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xfrm>
            <a:off x="1270000" y="2988142"/>
            <a:ext cx="10464800" cy="584200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dirty="0" smtClean="0"/>
              <a:t>Разбиваетесь на пары</a:t>
            </a:r>
            <a:endParaRPr dirty="0"/>
          </a:p>
          <a:p>
            <a:pPr>
              <a:buBlip>
                <a:blip r:embed="rId2"/>
              </a:buBlip>
            </a:pPr>
            <a:r>
              <a:rPr lang="ru-RU" dirty="0" smtClean="0"/>
              <a:t>Один участник сжимает руку в кулак</a:t>
            </a:r>
            <a:endParaRPr dirty="0"/>
          </a:p>
          <a:p>
            <a:pPr>
              <a:buBlip>
                <a:blip r:embed="rId2"/>
              </a:buBlip>
            </a:pPr>
            <a:r>
              <a:rPr lang="ru-RU" dirty="0" smtClean="0"/>
              <a:t>Задача второго </a:t>
            </a:r>
            <a:r>
              <a:rPr lang="mr-IN" dirty="0" smtClean="0"/>
              <a:t>–</a:t>
            </a:r>
            <a:r>
              <a:rPr lang="ru-RU" dirty="0" smtClean="0"/>
              <a:t> уговорить первого разжать кулак</a:t>
            </a:r>
            <a:r>
              <a:rPr dirty="0" smtClean="0"/>
              <a:t>.</a:t>
            </a:r>
            <a:endParaRPr dirty="0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Генерация продукта</a:t>
            </a:r>
            <a:endParaRPr dirty="0"/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5802" indent="-455802" defTabSz="566674">
              <a:spcBef>
                <a:spcPts val="2900"/>
              </a:spcBef>
              <a:buBlip>
                <a:blip r:embed="rId2"/>
              </a:buBlip>
              <a:defRPr sz="3686"/>
            </a:pPr>
            <a:r>
              <a:rPr lang="ru-RU" dirty="0" smtClean="0"/>
              <a:t>Придумать максимально запутанный лабиринт из 5 людей и 5 стульев</a:t>
            </a:r>
          </a:p>
          <a:p>
            <a:pPr marL="455802" indent="-455802" defTabSz="566674">
              <a:spcBef>
                <a:spcPts val="2900"/>
              </a:spcBef>
              <a:buBlip>
                <a:blip r:embed="rId2"/>
              </a:buBlip>
              <a:defRPr sz="3686"/>
            </a:pPr>
            <a:r>
              <a:rPr lang="ru-RU" dirty="0" smtClean="0"/>
              <a:t>Построить его</a:t>
            </a:r>
            <a:endParaRPr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Создание образа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Тот же лабиринт</a:t>
            </a:r>
          </a:p>
          <a:p>
            <a:r>
              <a:rPr lang="ru-RU" dirty="0" smtClean="0"/>
              <a:t>Участник должен пройти через него с закрытыми глазами самостоятельно</a:t>
            </a:r>
          </a:p>
          <a:p>
            <a:r>
              <a:rPr lang="ru-RU" dirty="0" smtClean="0"/>
              <a:t>Другой участник описывает ему образ действия</a:t>
            </a:r>
          </a:p>
          <a:p>
            <a:r>
              <a:rPr lang="ru-RU" dirty="0" smtClean="0"/>
              <a:t>Первый этот образ действия выполняет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15641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Parchment">
  <a:themeElements>
    <a:clrScheme name="Parchment">
      <a:dk1>
        <a:srgbClr val="3E231A"/>
      </a:dk1>
      <a:lt1>
        <a:srgbClr val="24383E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Noteworthy Light"/>
        <a:ea typeface="Noteworthy Light"/>
        <a:cs typeface="Noteworthy Light"/>
      </a:majorFont>
      <a:minorFont>
        <a:latin typeface="Noteworthy Light"/>
        <a:ea typeface="Noteworthy Light"/>
        <a:cs typeface="Noteworthy Light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762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archment">
  <a:themeElements>
    <a:clrScheme name="Parchment">
      <a:dk1>
        <a:srgbClr val="000000"/>
      </a:dk1>
      <a:lt1>
        <a:srgbClr val="FFFFFF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Noteworthy Light"/>
        <a:ea typeface="Noteworthy Light"/>
        <a:cs typeface="Noteworthy Light"/>
      </a:majorFont>
      <a:minorFont>
        <a:latin typeface="Noteworthy Light"/>
        <a:ea typeface="Noteworthy Light"/>
        <a:cs typeface="Noteworthy Light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762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177</Words>
  <Application>Microsoft Office PowerPoint</Application>
  <PresentationFormat>Произвольный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Parchment</vt:lpstr>
      <vt:lpstr>Тренинг по решению коммуникативных задач</vt:lpstr>
      <vt:lpstr>Коммуникативные задачи</vt:lpstr>
      <vt:lpstr>Результат решения коммуникативных задач</vt:lpstr>
      <vt:lpstr>Презентация PowerPoint</vt:lpstr>
      <vt:lpstr>Презентация PowerPoint</vt:lpstr>
      <vt:lpstr>Оказание услуги</vt:lpstr>
      <vt:lpstr>Мотивация</vt:lpstr>
      <vt:lpstr>Генерация продукта</vt:lpstr>
      <vt:lpstr>Создание образа</vt:lpstr>
      <vt:lpstr>Диагностика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Тренинг по решению коммуникативных задач</dc:title>
  <cp:lastModifiedBy>Аверина Светлана Сергеевна</cp:lastModifiedBy>
  <cp:revision>4</cp:revision>
  <dcterms:modified xsi:type="dcterms:W3CDTF">2018-05-14T05:53:01Z</dcterms:modified>
</cp:coreProperties>
</file>